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009-FFDF-4DBD-AE10-E3736F16C596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6A50-334A-46EF-8CE0-92CCA00301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568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009-FFDF-4DBD-AE10-E3736F16C596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6A50-334A-46EF-8CE0-92CCA00301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966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009-FFDF-4DBD-AE10-E3736F16C596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6A50-334A-46EF-8CE0-92CCA00301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8436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009-FFDF-4DBD-AE10-E3736F16C596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6A50-334A-46EF-8CE0-92CCA00301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3580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009-FFDF-4DBD-AE10-E3736F16C596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6A50-334A-46EF-8CE0-92CCA00301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272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009-FFDF-4DBD-AE10-E3736F16C596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6A50-334A-46EF-8CE0-92CCA00301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112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009-FFDF-4DBD-AE10-E3736F16C596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6A50-334A-46EF-8CE0-92CCA00301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733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009-FFDF-4DBD-AE10-E3736F16C596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6A50-334A-46EF-8CE0-92CCA00301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150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009-FFDF-4DBD-AE10-E3736F16C596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6A50-334A-46EF-8CE0-92CCA00301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2737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009-FFDF-4DBD-AE10-E3736F16C596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6A50-334A-46EF-8CE0-92CCA00301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643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009-FFDF-4DBD-AE10-E3736F16C596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6A50-334A-46EF-8CE0-92CCA00301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6817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F9009-FFDF-4DBD-AE10-E3736F16C596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F6A50-334A-46EF-8CE0-92CCA00301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9074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ekkh.gov.hu/hu/evig_megkezdes_bejelent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Vállalkozás alapítása I.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Eldöntötte: egyéni vállalkozást indít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46184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Minden társasági forma esetében megegyező előzetes döntési feladatok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smtClean="0"/>
              <a:t>Döntés a tevékenységi körről</a:t>
            </a:r>
          </a:p>
          <a:p>
            <a:pPr>
              <a:buFontTx/>
              <a:buChar char="-"/>
            </a:pPr>
            <a:r>
              <a:rPr lang="hu-HU" dirty="0" smtClean="0"/>
              <a:t>egy főtevékenységet kötelező megjelölni</a:t>
            </a:r>
          </a:p>
          <a:p>
            <a:pPr>
              <a:buFontTx/>
              <a:buChar char="-"/>
            </a:pPr>
            <a:r>
              <a:rPr lang="hu-HU" dirty="0" smtClean="0"/>
              <a:t>Mindent csinálhat, amit tv. </a:t>
            </a:r>
            <a:r>
              <a:rPr lang="hu-HU" dirty="0"/>
              <a:t>n</a:t>
            </a:r>
            <a:r>
              <a:rPr lang="hu-HU" dirty="0" smtClean="0"/>
              <a:t>em tilt</a:t>
            </a:r>
          </a:p>
          <a:p>
            <a:pPr>
              <a:buFontTx/>
              <a:buChar char="-"/>
            </a:pPr>
            <a:r>
              <a:rPr lang="hu-HU" dirty="0" smtClean="0"/>
              <a:t>a többit ügyfélkapun keresztül bejelenteni</a:t>
            </a:r>
          </a:p>
          <a:p>
            <a:r>
              <a:rPr lang="hu-HU" dirty="0" smtClean="0"/>
              <a:t>Döntés arról, hogy kik lesznek vállalkozásának tagjai</a:t>
            </a:r>
          </a:p>
          <a:p>
            <a:r>
              <a:rPr lang="hu-HU" dirty="0" smtClean="0"/>
              <a:t>Döntés a tőke nagyságáról, annak tagok közti megoszlásáról</a:t>
            </a:r>
          </a:p>
          <a:p>
            <a:r>
              <a:rPr lang="hu-HU" dirty="0" smtClean="0"/>
              <a:t>Döntés arról, ki legyen a társaság vezetője, képviselője</a:t>
            </a:r>
          </a:p>
          <a:p>
            <a:r>
              <a:rPr lang="hu-HU" dirty="0" smtClean="0"/>
              <a:t>Döntés arról, hogy határozott vagy határozatlan időre alapítják-e a társaságot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5449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Minden döntést meghozott, jöhet a társasági szerződés elkészítése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/>
              <a:t> A társasági szerződést közjegyző által készített közokiratba vagy </a:t>
            </a:r>
            <a:r>
              <a:rPr lang="hu-HU" dirty="0" smtClean="0"/>
              <a:t>ügyvéd által </a:t>
            </a:r>
            <a:r>
              <a:rPr lang="hu-HU" dirty="0"/>
              <a:t>ellenjegyzett magánokiratba kell foglalni</a:t>
            </a:r>
            <a:r>
              <a:rPr lang="hu-HU" dirty="0" smtClean="0"/>
              <a:t>.</a:t>
            </a:r>
          </a:p>
          <a:p>
            <a:r>
              <a:rPr lang="hu-HU" dirty="0" smtClean="0"/>
              <a:t>Minden tagnak alá kell írni </a:t>
            </a:r>
          </a:p>
          <a:p>
            <a:r>
              <a:rPr lang="hu-HU" dirty="0" smtClean="0"/>
              <a:t>A társasági szerződés kötelező tartalma:</a:t>
            </a:r>
          </a:p>
          <a:p>
            <a:pPr>
              <a:buFontTx/>
              <a:buChar char="-"/>
            </a:pPr>
            <a:r>
              <a:rPr lang="hu-HU" dirty="0" smtClean="0"/>
              <a:t>Cégnév</a:t>
            </a:r>
          </a:p>
          <a:p>
            <a:pPr>
              <a:buFontTx/>
              <a:buChar char="-"/>
            </a:pPr>
            <a:r>
              <a:rPr lang="hu-HU" dirty="0" smtClean="0"/>
              <a:t>Székhely (telephely, fióktelep)</a:t>
            </a:r>
          </a:p>
          <a:p>
            <a:pPr>
              <a:buFontTx/>
              <a:buChar char="-"/>
            </a:pPr>
            <a:r>
              <a:rPr lang="hu-HU" dirty="0" smtClean="0"/>
              <a:t>Tagok (természetes személyazonosító adatok)</a:t>
            </a:r>
          </a:p>
          <a:p>
            <a:pPr>
              <a:buFontTx/>
              <a:buChar char="-"/>
            </a:pPr>
            <a:r>
              <a:rPr lang="hu-HU" dirty="0" smtClean="0"/>
              <a:t>Tevékenységi kör</a:t>
            </a:r>
          </a:p>
          <a:p>
            <a:pPr>
              <a:buFontTx/>
              <a:buChar char="-"/>
            </a:pPr>
            <a:r>
              <a:rPr lang="hu-HU" dirty="0" smtClean="0"/>
              <a:t>Jegyzett tőke, a tagok vagyoni hozzájárulása</a:t>
            </a:r>
          </a:p>
          <a:p>
            <a:pPr>
              <a:buFontTx/>
              <a:buChar char="-"/>
            </a:pPr>
            <a:r>
              <a:rPr lang="hu-HU" dirty="0" smtClean="0"/>
              <a:t>Vezető tisztségviselők megjelölése</a:t>
            </a:r>
          </a:p>
          <a:p>
            <a:pPr>
              <a:buFontTx/>
              <a:buChar char="-"/>
            </a:pPr>
            <a:r>
              <a:rPr lang="hu-HU" dirty="0" smtClean="0"/>
              <a:t>Működés időtartama</a:t>
            </a:r>
          </a:p>
          <a:p>
            <a:pPr>
              <a:buFontTx/>
              <a:buChar char="-"/>
            </a:pPr>
            <a:r>
              <a:rPr lang="hu-HU" dirty="0" smtClean="0"/>
              <a:t>Az egyes társasági formáknál speciálisan előírt tartalom</a:t>
            </a:r>
          </a:p>
          <a:p>
            <a:pPr>
              <a:buFontTx/>
              <a:buChar char="-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4588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Cégbejegyzési 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u-HU" dirty="0" smtClean="0"/>
              <a:t>A társasági szerződés aláírását követő 30 napon belül kérelemmel el kell indítani, ha nem: bírságolási lehetőség</a:t>
            </a:r>
          </a:p>
          <a:p>
            <a:r>
              <a:rPr lang="hu-HU" dirty="0" smtClean="0"/>
              <a:t>kötelező a jogi képviselet és elektronikus eljárás</a:t>
            </a:r>
          </a:p>
          <a:p>
            <a:r>
              <a:rPr lang="hu-HU" dirty="0" smtClean="0"/>
              <a:t>A kérelemhez szigorúan előírt – rengeteg – mellékletet kell csatolni, ezek elmaradása elutasítási ok</a:t>
            </a:r>
          </a:p>
          <a:p>
            <a:r>
              <a:rPr lang="hu-HU" dirty="0" smtClean="0"/>
              <a:t>A kérelem informatikai és formai szempontból hibátlan benyújtását a rendszer azonnal visszaigazolja (digitális tértivevény)</a:t>
            </a:r>
          </a:p>
          <a:p>
            <a:r>
              <a:rPr lang="hu-HU" dirty="0" smtClean="0"/>
              <a:t>A cégbíróság az </a:t>
            </a:r>
            <a:r>
              <a:rPr lang="hu-HU" dirty="0" smtClean="0"/>
              <a:t>adóhatósághoz </a:t>
            </a:r>
            <a:r>
              <a:rPr lang="hu-HU" dirty="0" smtClean="0"/>
              <a:t>továbbítja a </a:t>
            </a:r>
            <a:r>
              <a:rPr lang="hu-HU" dirty="0"/>
              <a:t>az adószám megállapításához szükséges, az általános forgalmi adó alanyának az adóköteles tevékenysége megkezdésének bejelentésével összefüggő </a:t>
            </a:r>
            <a:r>
              <a:rPr lang="hu-HU" dirty="0" smtClean="0"/>
              <a:t>nyilatkozatot </a:t>
            </a:r>
            <a:r>
              <a:rPr lang="hu-HU" dirty="0"/>
              <a:t>[az adózás rendjéről szóló 2003. évi XCII. törvény 22. § (1) bekezdése</a:t>
            </a:r>
            <a:r>
              <a:rPr lang="hu-HU" dirty="0" smtClean="0"/>
              <a:t>], ami a bejegyzési kérelem része</a:t>
            </a:r>
          </a:p>
          <a:p>
            <a:r>
              <a:rPr lang="hu-HU" dirty="0" smtClean="0"/>
              <a:t>Az adóhatóság </a:t>
            </a:r>
            <a:r>
              <a:rPr lang="hu-HU" dirty="0" err="1" smtClean="0"/>
              <a:t>ált.-ban</a:t>
            </a:r>
            <a:r>
              <a:rPr lang="hu-HU" dirty="0" smtClean="0"/>
              <a:t> </a:t>
            </a:r>
            <a:r>
              <a:rPr lang="hu-HU" dirty="0" smtClean="0"/>
              <a:t>1 munkanapon belül lefolytatja az adóregisztrációs eljárást és megküldi az adószámot a cégbíróságnak</a:t>
            </a:r>
          </a:p>
          <a:p>
            <a:r>
              <a:rPr lang="hu-HU" dirty="0" smtClean="0"/>
              <a:t>Az adószám megállapítását </a:t>
            </a:r>
            <a:r>
              <a:rPr lang="hu-HU" dirty="0"/>
              <a:t>követő munkanapon a cég nevét, székhelyét, cégjegyzékszámát, adószámát, valamint statisztikai számjelét tartalmazó elektronikus </a:t>
            </a:r>
            <a:r>
              <a:rPr lang="hu-HU" b="1" dirty="0"/>
              <a:t>tanúsítványt </a:t>
            </a:r>
            <a:r>
              <a:rPr lang="hu-HU" dirty="0" smtClean="0"/>
              <a:t>küld vissza a cégbíróság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6150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Cégbejegyzési 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Eljárási határidők:</a:t>
            </a:r>
          </a:p>
          <a:p>
            <a:pPr>
              <a:buFontTx/>
              <a:buChar char="-"/>
            </a:pPr>
            <a:r>
              <a:rPr lang="hu-HU" dirty="0" smtClean="0"/>
              <a:t>Benyújtás 30 napon belül</a:t>
            </a:r>
          </a:p>
          <a:p>
            <a:pPr>
              <a:buFontTx/>
              <a:buChar char="-"/>
            </a:pPr>
            <a:r>
              <a:rPr lang="hu-HU" dirty="0" smtClean="0"/>
              <a:t>Cégbíróság 8 munkanapon belül megvizsgálja, hogy a létesítő okirat és a mellékletek megfelelnek-e a jogszabály rendelkezéseinek</a:t>
            </a:r>
          </a:p>
          <a:p>
            <a:pPr>
              <a:buFontTx/>
              <a:buChar char="-"/>
            </a:pPr>
            <a:r>
              <a:rPr lang="hu-HU" dirty="0" smtClean="0"/>
              <a:t>Ha nem:elutasít. Ha igen, de hiányzik valamilyen okirat:hiánypótlás. Ha nem hiányzik semmi: 15 munkanapon belül köteles </a:t>
            </a:r>
            <a:r>
              <a:rPr lang="hu-HU" i="1" dirty="0" smtClean="0"/>
              <a:t>elvileg</a:t>
            </a:r>
            <a:r>
              <a:rPr lang="hu-HU" dirty="0" smtClean="0"/>
              <a:t> bejegyezni. A gyakorlat teljesen más.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73216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Egyszerűsített cégeljárás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Szerződésminta alapján történik</a:t>
            </a:r>
          </a:p>
          <a:p>
            <a:r>
              <a:rPr lang="hu-HU" dirty="0" smtClean="0"/>
              <a:t>Kkt., Bt., Kft, </a:t>
            </a:r>
            <a:r>
              <a:rPr lang="hu-HU" dirty="0" err="1"/>
              <a:t>Z</a:t>
            </a:r>
            <a:r>
              <a:rPr lang="hu-HU" dirty="0" err="1" smtClean="0"/>
              <a:t>rt</a:t>
            </a:r>
            <a:r>
              <a:rPr lang="hu-HU" dirty="0" smtClean="0"/>
              <a:t>., egyéni cég alapítható így</a:t>
            </a:r>
          </a:p>
          <a:p>
            <a:r>
              <a:rPr lang="hu-HU" dirty="0" smtClean="0"/>
              <a:t>Rövidebb határidők a cégbíróság eljárására:</a:t>
            </a:r>
          </a:p>
          <a:p>
            <a:pPr>
              <a:buFontTx/>
              <a:buChar char="-"/>
            </a:pPr>
            <a:r>
              <a:rPr lang="hu-HU" dirty="0" smtClean="0"/>
              <a:t>Itt is van 1 napos adóregisztrációs eljárás</a:t>
            </a:r>
          </a:p>
          <a:p>
            <a:pPr>
              <a:buFontTx/>
              <a:buChar char="-"/>
            </a:pPr>
            <a:r>
              <a:rPr lang="hu-HU" dirty="0" smtClean="0"/>
              <a:t>Ha minden rendben, az adószám megérkezését követően </a:t>
            </a:r>
            <a:r>
              <a:rPr lang="hu-HU" i="1" dirty="0" smtClean="0"/>
              <a:t>elvileg</a:t>
            </a:r>
            <a:r>
              <a:rPr lang="hu-HU" dirty="0" smtClean="0"/>
              <a:t> 1 órán belül megküldi a bejegyző végzést (vagy elutasít)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87993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További cégeljárások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Változásbejegyzési eljárás</a:t>
            </a:r>
          </a:p>
          <a:p>
            <a:r>
              <a:rPr lang="hu-HU" dirty="0" smtClean="0"/>
              <a:t>Átalakulás bejegyzési eljárás</a:t>
            </a:r>
          </a:p>
          <a:p>
            <a:r>
              <a:rPr lang="hu-HU" dirty="0" smtClean="0"/>
              <a:t>Tagváltozás bejegyzésének eljárása (ismét az adóhatóság bevonásával)</a:t>
            </a:r>
          </a:p>
          <a:p>
            <a:r>
              <a:rPr lang="hu-HU" dirty="0" smtClean="0"/>
              <a:t>Végelszámolási eljárás</a:t>
            </a:r>
          </a:p>
          <a:p>
            <a:r>
              <a:rPr lang="hu-HU" dirty="0" smtClean="0"/>
              <a:t>Törvényességi felügyeleti eljárás (a cég törvényes működésének kikényszerítése céljából. Bírságolási lehetőség)</a:t>
            </a:r>
          </a:p>
          <a:p>
            <a:r>
              <a:rPr lang="hu-HU" dirty="0" smtClean="0"/>
              <a:t>Kényszertörlési eljárás</a:t>
            </a:r>
          </a:p>
          <a:p>
            <a:r>
              <a:rPr lang="hu-HU" dirty="0" smtClean="0"/>
              <a:t>Vagyonrendezési eljárás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80152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Cégeljáráshoz kapcsolódó költségek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hu-HU" sz="3800" b="1" dirty="0" smtClean="0"/>
              <a:t>Illetékek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Nem egyszerűsített eljárás során:</a:t>
            </a:r>
          </a:p>
          <a:p>
            <a:pPr marL="0" indent="0">
              <a:buNone/>
            </a:pPr>
            <a:r>
              <a:rPr lang="hu-HU" dirty="0" smtClean="0"/>
              <a:t>Egyéni cég cégbejegyzése - </a:t>
            </a:r>
            <a:r>
              <a:rPr lang="hu-HU" i="1" dirty="0" smtClean="0"/>
              <a:t>30.000 Ft</a:t>
            </a:r>
          </a:p>
          <a:p>
            <a:pPr marL="0" indent="0">
              <a:buNone/>
            </a:pPr>
            <a:r>
              <a:rPr lang="hu-HU" dirty="0" smtClean="0"/>
              <a:t>Jogi személyiség nélküli gazdasági társaság cégbejegyzése - </a:t>
            </a:r>
            <a:r>
              <a:rPr lang="hu-HU" i="1" dirty="0" smtClean="0"/>
              <a:t>50.000 Ft</a:t>
            </a:r>
          </a:p>
          <a:p>
            <a:pPr marL="0" indent="0">
              <a:buNone/>
            </a:pPr>
            <a:r>
              <a:rPr lang="hu-HU" dirty="0" smtClean="0"/>
              <a:t>Külföldi székhelyű vállalkozás magyarországi fióktelepe cégbejegyzése - </a:t>
            </a:r>
            <a:r>
              <a:rPr lang="hu-HU" i="1" dirty="0" smtClean="0"/>
              <a:t>50.000 Ft</a:t>
            </a:r>
          </a:p>
          <a:p>
            <a:pPr marL="0" indent="0">
              <a:buNone/>
            </a:pPr>
            <a:r>
              <a:rPr lang="hu-HU" dirty="0" smtClean="0"/>
              <a:t>Külföldi vállalkozás közvetlen kereskedelmi képviselete cégbejegyzése - </a:t>
            </a:r>
            <a:r>
              <a:rPr lang="hu-HU" i="1" dirty="0" smtClean="0"/>
              <a:t>50.000 Ft</a:t>
            </a:r>
          </a:p>
          <a:p>
            <a:pPr marL="0" indent="0">
              <a:buNone/>
            </a:pPr>
            <a:r>
              <a:rPr lang="hu-HU" dirty="0" smtClean="0"/>
              <a:t>Zártkörűen működő részvénytársaság cégbejegyzése - </a:t>
            </a:r>
            <a:r>
              <a:rPr lang="hu-HU" i="1" dirty="0" smtClean="0"/>
              <a:t>100.000 Ft</a:t>
            </a:r>
          </a:p>
          <a:p>
            <a:pPr marL="0" indent="0">
              <a:buNone/>
            </a:pPr>
            <a:r>
              <a:rPr lang="hu-HU" dirty="0" smtClean="0"/>
              <a:t>Korlátolt felelősségű társaság cégbejegyzése - </a:t>
            </a:r>
            <a:r>
              <a:rPr lang="hu-HU" i="1" dirty="0" smtClean="0"/>
              <a:t>100.000 Ft</a:t>
            </a:r>
          </a:p>
          <a:p>
            <a:pPr marL="0" indent="0">
              <a:buNone/>
            </a:pPr>
            <a:r>
              <a:rPr lang="hu-HU" dirty="0" smtClean="0"/>
              <a:t>Nyilvánosan működő részvénytársaság, illetve európai részvénytársaság cégbejegyzése - </a:t>
            </a:r>
            <a:r>
              <a:rPr lang="hu-HU" i="1" dirty="0" smtClean="0"/>
              <a:t>600.000 Ft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Egyszerűsített </a:t>
            </a:r>
            <a:r>
              <a:rPr lang="hu-HU" dirty="0"/>
              <a:t>eljárással történő </a:t>
            </a:r>
            <a:r>
              <a:rPr lang="hu-HU" dirty="0" smtClean="0"/>
              <a:t>cégbejegyzés során:</a:t>
            </a:r>
          </a:p>
          <a:p>
            <a:pPr marL="0" indent="0">
              <a:buNone/>
            </a:pPr>
            <a:r>
              <a:rPr lang="hu-HU" dirty="0"/>
              <a:t>Zártkörűen működő részvénytársaság - </a:t>
            </a:r>
            <a:r>
              <a:rPr lang="hu-HU" i="1" dirty="0"/>
              <a:t>50.000 </a:t>
            </a:r>
            <a:r>
              <a:rPr lang="hu-HU" i="1" dirty="0" smtClean="0"/>
              <a:t>Ft</a:t>
            </a:r>
          </a:p>
          <a:p>
            <a:pPr marL="0" indent="0">
              <a:buNone/>
            </a:pPr>
            <a:r>
              <a:rPr lang="hu-HU" dirty="0"/>
              <a:t>Korlátolt felelősségű társaság - </a:t>
            </a:r>
            <a:r>
              <a:rPr lang="hu-HU" i="1" dirty="0"/>
              <a:t>50.000 </a:t>
            </a:r>
            <a:r>
              <a:rPr lang="hu-HU" i="1" dirty="0" smtClean="0"/>
              <a:t>Ft</a:t>
            </a:r>
          </a:p>
          <a:p>
            <a:pPr marL="0" indent="0">
              <a:buNone/>
            </a:pPr>
            <a:r>
              <a:rPr lang="hu-HU" dirty="0"/>
              <a:t>Jogi személyiség nélküli gazdasági társaság - </a:t>
            </a:r>
            <a:r>
              <a:rPr lang="hu-HU" i="1" dirty="0"/>
              <a:t>25.000 </a:t>
            </a:r>
            <a:r>
              <a:rPr lang="hu-HU" i="1" dirty="0" smtClean="0"/>
              <a:t>Ft</a:t>
            </a:r>
          </a:p>
          <a:p>
            <a:pPr marL="0" indent="0">
              <a:buNone/>
            </a:pPr>
            <a:r>
              <a:rPr lang="hu-HU" dirty="0"/>
              <a:t>Egyéni cég - </a:t>
            </a:r>
            <a:r>
              <a:rPr lang="hu-HU" i="1" dirty="0"/>
              <a:t>15.000 </a:t>
            </a:r>
            <a:r>
              <a:rPr lang="hu-HU" i="1" dirty="0" smtClean="0"/>
              <a:t>Ft</a:t>
            </a:r>
          </a:p>
          <a:p>
            <a:pPr marL="0" indent="0">
              <a:buNone/>
            </a:pPr>
            <a:endParaRPr lang="hu-HU" i="1" dirty="0"/>
          </a:p>
          <a:p>
            <a:pPr marL="0" indent="0">
              <a:buNone/>
            </a:pPr>
            <a:r>
              <a:rPr lang="hu-HU" dirty="0"/>
              <a:t>Egyéb </a:t>
            </a:r>
            <a:r>
              <a:rPr lang="hu-HU" dirty="0" smtClean="0"/>
              <a:t>cégbírósági </a:t>
            </a:r>
            <a:r>
              <a:rPr lang="hu-HU" dirty="0"/>
              <a:t>eljárásra (változásbejegyzés, névfoglalás) - </a:t>
            </a:r>
            <a:r>
              <a:rPr lang="hu-HU" i="1" dirty="0"/>
              <a:t>15.000 </a:t>
            </a:r>
            <a:r>
              <a:rPr lang="hu-HU" i="1" dirty="0" smtClean="0"/>
              <a:t>Ft</a:t>
            </a:r>
          </a:p>
          <a:p>
            <a:pPr marL="0" indent="0">
              <a:buNone/>
            </a:pPr>
            <a:endParaRPr lang="hu-HU" i="1" dirty="0"/>
          </a:p>
          <a:p>
            <a:pPr marL="0" indent="0">
              <a:buNone/>
            </a:pPr>
            <a:r>
              <a:rPr lang="hu-HU" i="1" dirty="0" smtClean="0"/>
              <a:t>Emlékeztetőül:</a:t>
            </a:r>
          </a:p>
          <a:p>
            <a:pPr marL="0" indent="0">
              <a:buNone/>
            </a:pPr>
            <a:r>
              <a:rPr lang="hu-HU" b="1" dirty="0" smtClean="0"/>
              <a:t>Egyéni vállalkozás indítás: díj- és illetékmentes</a:t>
            </a:r>
          </a:p>
          <a:p>
            <a:pPr marL="0" indent="0">
              <a:buNone/>
            </a:pPr>
            <a:r>
              <a:rPr lang="hu-HU" b="1" dirty="0" smtClean="0"/>
              <a:t>Egyéni vállalkozói igazolvány kiváltása: 10.000,- Ft</a:t>
            </a:r>
          </a:p>
          <a:p>
            <a:pPr marL="0" indent="0">
              <a:buNone/>
            </a:pPr>
            <a:endParaRPr lang="hu-HU" i="1" dirty="0" smtClean="0"/>
          </a:p>
        </p:txBody>
      </p:sp>
    </p:spTree>
    <p:extLst>
      <p:ext uri="{BB962C8B-B14F-4D97-AF65-F5344CB8AC3E}">
        <p14:creationId xmlns:p14="http://schemas.microsoft.com/office/powerpoint/2010/main" val="6600181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Cégeljáráshoz kapcsolódó költségek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Közzétételi díjak </a:t>
            </a:r>
            <a:r>
              <a:rPr lang="hu-HU" dirty="0"/>
              <a:t>e</a:t>
            </a:r>
            <a:r>
              <a:rPr lang="hu-HU" dirty="0" smtClean="0"/>
              <a:t>lektronikus cégeljárás esetén</a:t>
            </a:r>
          </a:p>
          <a:p>
            <a:pPr>
              <a:buFontTx/>
              <a:buChar char="-"/>
            </a:pPr>
            <a:r>
              <a:rPr lang="hu-HU" dirty="0" smtClean="0"/>
              <a:t>a jogi személyiség nélküli cég bejegyzése - </a:t>
            </a:r>
            <a:r>
              <a:rPr lang="hu-HU" i="1" dirty="0" smtClean="0"/>
              <a:t>5.000 Ft</a:t>
            </a:r>
          </a:p>
          <a:p>
            <a:pPr>
              <a:buFontTx/>
              <a:buChar char="-"/>
            </a:pPr>
            <a:r>
              <a:rPr lang="hu-HU" dirty="0" smtClean="0"/>
              <a:t>a jogi személyiség nélküli cég változás bejegyzése - </a:t>
            </a:r>
            <a:r>
              <a:rPr lang="hu-HU" i="1" dirty="0" smtClean="0"/>
              <a:t>3.000 Ft</a:t>
            </a:r>
          </a:p>
          <a:p>
            <a:pPr>
              <a:buFontTx/>
              <a:buChar char="-"/>
            </a:pPr>
            <a:r>
              <a:rPr lang="hu-HU" dirty="0" smtClean="0"/>
              <a:t>a jogi személyiségű cég bejegyzése - </a:t>
            </a:r>
            <a:r>
              <a:rPr lang="hu-HU" i="1" dirty="0" smtClean="0"/>
              <a:t>5.000 Ft</a:t>
            </a:r>
          </a:p>
          <a:p>
            <a:pPr>
              <a:buFontTx/>
              <a:buChar char="-"/>
            </a:pPr>
            <a:r>
              <a:rPr lang="hu-HU" dirty="0" smtClean="0"/>
              <a:t>a jogi személyiségű cég változás bejegyzése - </a:t>
            </a:r>
            <a:r>
              <a:rPr lang="hu-HU" i="1" dirty="0" smtClean="0"/>
              <a:t>3.000 Ft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 Kötelező kamarai regisztráció: 5.000 Ft/év</a:t>
            </a:r>
          </a:p>
        </p:txBody>
      </p:sp>
    </p:spTree>
    <p:extLst>
      <p:ext uri="{BB962C8B-B14F-4D97-AF65-F5344CB8AC3E}">
        <p14:creationId xmlns:p14="http://schemas.microsoft.com/office/powerpoint/2010/main" val="11253008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Cégeljáráshoz kapcsolódó költségek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hu-HU" dirty="0"/>
              <a:t>JÜB (Jogügyletek Biztonságát Erősítő Adatszolgáltatási Keretrendszer) </a:t>
            </a:r>
            <a:r>
              <a:rPr lang="hu-HU" smtClean="0"/>
              <a:t>díjköteles </a:t>
            </a:r>
          </a:p>
          <a:p>
            <a:pPr lvl="0"/>
            <a:r>
              <a:rPr lang="hu-HU" smtClean="0"/>
              <a:t>Ügyvédi </a:t>
            </a:r>
            <a:r>
              <a:rPr lang="hu-HU" dirty="0" smtClean="0"/>
              <a:t>munkadíj: az </a:t>
            </a:r>
            <a:r>
              <a:rPr lang="hu-HU" dirty="0"/>
              <a:t>ügyvédi megbízási díj (munkadíj) szabad megállapodás tárgya</a:t>
            </a:r>
            <a:r>
              <a:rPr lang="hu-HU" dirty="0" smtClean="0"/>
              <a:t>.</a:t>
            </a:r>
            <a:r>
              <a:rPr lang="hu-HU" dirty="0"/>
              <a:t> Nincsenek kötött „tarifák”, ezért viszonylag nagy szóródás van az ügyvédi munkadíjak mértékét illetően. A munkadíjat - egyebek mellett - befolyásolja az ügyvéd szakképzettsége, szakmai tapasztalata, az ellátandó ügy jellegzetességei, a ráfordítandó munka mennyisége.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16770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Egyéni vállalkozás – egyéni cég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6649407"/>
              </p:ext>
            </p:extLst>
          </p:nvPr>
        </p:nvGraphicFramePr>
        <p:xfrm>
          <a:off x="457200" y="1600200"/>
          <a:ext cx="8229600" cy="531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Ki indíthat egyéni vállalkozást?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Ki alapíthat egyéni céget?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Bármely természetes személy, aki EGYEDÜL,</a:t>
                      </a:r>
                      <a:r>
                        <a:rPr lang="hu-HU" baseline="0" dirty="0" smtClean="0"/>
                        <a:t> </a:t>
                      </a: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üzletszerűen, nyereség- és vagyonszerzés céljából, saját gazdasági kockázatvállalás mellett kíván gazdasági tevékenységet folytatni.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 egyéni vállalkozói nyilvántartásban már szereplő természetes személy.</a:t>
                      </a:r>
                    </a:p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Csak egy tagja lehet.</a:t>
                      </a:r>
                    </a:p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Cégbejegyzéssel jön létre.</a:t>
                      </a:r>
                    </a:p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Jogi személyiséggel nem rendelkezik.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Hogyan induljon el?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Hogyan történik</a:t>
                      </a:r>
                      <a:r>
                        <a:rPr lang="hu-HU" baseline="0" dirty="0" smtClean="0"/>
                        <a:t> az alapítás?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 eljárás a bejelentéssel indul: önkormányzat okmányirodájában személyesen, vagy ügyfélkapun</a:t>
                      </a:r>
                      <a:r>
                        <a:rPr lang="hu-H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keresztül elektronikusan: </a:t>
                      </a:r>
                      <a:r>
                        <a:rPr lang="hu-H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http://www.kekkh.gov.hu/hu/evig_megkezdes_bejelentes</a:t>
                      </a:r>
                      <a:endParaRPr lang="hu-HU" sz="1800" u="sng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bejelentés ingyenes,</a:t>
                      </a:r>
                      <a:r>
                        <a:rPr lang="hu-HU" sz="1800" u="sng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az egyéni vállalkozói igazolvány illetéke 10 e Ft</a:t>
                      </a:r>
                      <a:endParaRPr lang="hu-H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u-HU" dirty="0" smtClean="0"/>
                        <a:t>Ha nincs ügyfélkapu, akkor ingyen készítenek.</a:t>
                      </a:r>
                    </a:p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Alapító okirat aláírásával, akár minta alapján is,</a:t>
                      </a:r>
                      <a:r>
                        <a:rPr lang="hu-HU" baseline="0" dirty="0" smtClean="0"/>
                        <a:t> de előtte az alapítóját már nyilvántartásba vették, mint egyéni vállalkozót.</a:t>
                      </a:r>
                      <a:endParaRPr lang="hu-HU" dirty="0" smtClean="0"/>
                    </a:p>
                    <a:p>
                      <a:r>
                        <a:rPr lang="hu-HU" dirty="0" smtClean="0"/>
                        <a:t>Jegyzett tőke minimum nincs. 200 e Ft alatt csak pénzbeli lehet,</a:t>
                      </a:r>
                      <a:r>
                        <a:rPr lang="hu-HU" baseline="0" dirty="0" smtClean="0"/>
                        <a:t> afölött apport is.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437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Egyéni vállalkozás – egyéni cég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507998"/>
              </p:ext>
            </p:extLst>
          </p:nvPr>
        </p:nvGraphicFramePr>
        <p:xfrm>
          <a:off x="457200" y="1600200"/>
          <a:ext cx="8229600" cy="503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Engedély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Engedély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 valamely gazdasági tevékenység gyakorlását jogszabály hatósági engedélyhez köti, akkor az egyéni vállalkozó csak a szükséges engedély birtokában végezheti.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bejelentés illetve engedélyköteles tevékenységekről tájékozódhat az Önálló vállalkozók tevékenységi jegyzékében (ÖVTJ).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 valamely gazdasági tevékenység gyakorlását jogszabály hatósági engedélyhez köti, akkor az egyéni cég is csak a szükséges engedély birtokában végezheti.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bejelentés illetve engedélyköteles tevékenységekről tájékozódhat az Önálló vállalkozók tevékenységi jegyzékében (ÖVTJ).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Képesítés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Képesítés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Képesítéshez kötött tevékenységet az egyéni vállalkozó csak akkor folytathat, ha a jogszabályokban meghatározott képesítési követelményeknek megfelel.,</a:t>
                      </a:r>
                      <a:r>
                        <a:rPr lang="hu-H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vagy ilyen személyt alkalmaz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Képesítéshez kötött tevékenységet az egyéni cég is csak akkor folytathat, ha a jogszabályokban meghatározott képesítési követelményeknek megfelel.,</a:t>
                      </a:r>
                      <a:r>
                        <a:rPr lang="hu-H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vagy ilyen személyt alkalmaz</a:t>
                      </a:r>
                      <a:endParaRPr lang="hu-HU" dirty="0" smtClean="0"/>
                    </a:p>
                    <a:p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8402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Egyéni vállalkozás – egyéni cég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7783968"/>
              </p:ext>
            </p:extLst>
          </p:nvPr>
        </p:nvGraphicFramePr>
        <p:xfrm>
          <a:off x="457200" y="1600200"/>
          <a:ext cx="8229600" cy="54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Felelősség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Felelősség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 egyéni vállalkozó egyéni vállalkozói tevékenységéből eredő kötelezettségeiért teljes vagyonával felel.</a:t>
                      </a:r>
                    </a:p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</a:t>
                      </a:r>
                      <a:r>
                        <a:rPr lang="hu-H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alapító tag határozza meg, </a:t>
                      </a: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hogy a cég tartozásaiért korlátozott, vagy korlátlan felelősséget vállal-e. Ha az egyéni cég felelőssége korlátlan, akkor a tartozásokért elsősorban az egyéni cég a saját vagyonával felelős, és ha ez a vagyon nem fedezi a tartozásokat, a tag saját vagyonával, korlátozás nélkül köteles helyt állni. Korlátozott felelősség esetén a tag köteles az alapító okiratban meghatározni a pótbefizetés összegét, amelyet csak akkor kell teljesítenie, ha az egyéni cég vagyona a tartozásokat nem fedezi. Ezen felül azonban a tag saját vagyonával az egyéni cég tartozásaiért nem felel, hasonlóan a korlátolt felelősséggel működő gazdasági társaságokhoz.</a:t>
                      </a:r>
                    </a:p>
                    <a:p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282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Egyéni vállalkozás – egyéni cég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063440"/>
              </p:ext>
            </p:extLst>
          </p:nvPr>
        </p:nvGraphicFramePr>
        <p:xfrm>
          <a:off x="457200" y="1600200"/>
          <a:ext cx="8229600" cy="449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Szünetelés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Átruházás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Min. 1 hónapra, </a:t>
                      </a:r>
                      <a:r>
                        <a:rPr lang="hu-HU" dirty="0" err="1" smtClean="0"/>
                        <a:t>max</a:t>
                      </a:r>
                      <a:r>
                        <a:rPr lang="hu-HU" dirty="0" smtClean="0"/>
                        <a:t>. 5 évre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 tag vagyoni betétje</a:t>
                      </a:r>
                      <a:r>
                        <a:rPr lang="hu-HU" baseline="0" dirty="0" smtClean="0"/>
                        <a:t> csak egy másik egyéni cégre ruházható át.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Megszűnés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Megszűnés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u-HU" dirty="0" smtClean="0"/>
                        <a:t>Bejelentéssel (elektronikus út)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u-HU" dirty="0" smtClean="0"/>
                        <a:t>A vállalkozó</a:t>
                      </a:r>
                      <a:r>
                        <a:rPr lang="hu-HU" baseline="0" dirty="0" smtClean="0"/>
                        <a:t> </a:t>
                      </a:r>
                      <a:r>
                        <a:rPr lang="hu-HU" baseline="0" dirty="0" smtClean="0"/>
                        <a:t>halálával</a:t>
                      </a:r>
                      <a:endParaRPr lang="hu-HU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u-HU" baseline="0" dirty="0" smtClean="0"/>
                        <a:t>Egyéni cég alapításával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 egyéni vállalkozó cselekvőképességet korlátozó vagy kizáró gondokság alá kerül</a:t>
                      </a:r>
                      <a:endParaRPr lang="hu-HU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u-HU" baseline="0" dirty="0" smtClean="0"/>
                        <a:t>Adóhatóság törli az adószámát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Tx/>
                        <a:buChar char="-"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 alapító okiratban megjelölt feltétel megvalósult, vagy meghatározott időtartam eltelt,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tag elhatározza az egyéni cég megszűnését, vagy átalakulását más gazdasági társasággá,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cégbíróság megszűntnek nyilvánítja az egyéni céget, vagy törli a céget,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 egyéni céget felszámolási eljárás keretében megszüntetik.</a:t>
                      </a:r>
                    </a:p>
                    <a:p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545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Vállalkozás alapítása II.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Eldöntötte: társas vállalkozás tagja lesz, vagy egyszemélyes gazdasági társaságot alapít.</a:t>
            </a:r>
          </a:p>
          <a:p>
            <a:r>
              <a:rPr lang="hu-HU" dirty="0" smtClean="0"/>
              <a:t>Döntött a társas vállalkozás formájáról is:</a:t>
            </a:r>
          </a:p>
          <a:p>
            <a:pPr marL="0" indent="0">
              <a:buNone/>
            </a:pPr>
            <a:r>
              <a:rPr lang="hu-HU" sz="2800" dirty="0"/>
              <a:t>	</a:t>
            </a:r>
            <a:r>
              <a:rPr lang="hu-HU" sz="2800" dirty="0" smtClean="0"/>
              <a:t>-	közkereseti társaság</a:t>
            </a:r>
          </a:p>
          <a:p>
            <a:pPr marL="0" indent="0">
              <a:buNone/>
            </a:pPr>
            <a:r>
              <a:rPr lang="hu-HU" sz="2800" dirty="0"/>
              <a:t>	</a:t>
            </a:r>
            <a:r>
              <a:rPr lang="hu-HU" sz="2800" dirty="0" smtClean="0"/>
              <a:t>-	betéti társaság</a:t>
            </a:r>
          </a:p>
          <a:p>
            <a:pPr marL="457200" lvl="1" indent="0">
              <a:buNone/>
            </a:pPr>
            <a:r>
              <a:rPr lang="hu-HU" dirty="0"/>
              <a:t>	</a:t>
            </a:r>
            <a:r>
              <a:rPr lang="hu-HU" dirty="0" smtClean="0"/>
              <a:t>-	korlátolt felelősségű társaság</a:t>
            </a:r>
          </a:p>
          <a:p>
            <a:pPr marL="457200" lvl="1" indent="0">
              <a:buNone/>
            </a:pPr>
            <a:r>
              <a:rPr lang="hu-HU" dirty="0"/>
              <a:t>	</a:t>
            </a:r>
            <a:r>
              <a:rPr lang="hu-HU" dirty="0" smtClean="0"/>
              <a:t>-	részvénytársaság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87977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Általános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 </a:t>
            </a:r>
            <a:r>
              <a:rPr lang="hu-HU" b="1" dirty="0"/>
              <a:t>gazdasági társaságok alapítását</a:t>
            </a:r>
            <a:r>
              <a:rPr lang="hu-HU" dirty="0"/>
              <a:t> a 2006. évi IV. törvény szabályozza, míg az alapítással kapcsolatos teendőkről a cégnyilvánosságról, a bírósági cégeljárásról és a végelszámolásról szóló 2006. évi V. törvény rendelkezik. </a:t>
            </a:r>
          </a:p>
          <a:p>
            <a:r>
              <a:rPr lang="hu-HU" dirty="0"/>
              <a:t>A cégeljárásban a jogi képviselet kötelező.</a:t>
            </a:r>
          </a:p>
          <a:p>
            <a:r>
              <a:rPr lang="hu-HU" dirty="0"/>
              <a:t>2008. július 1. óta a </a:t>
            </a:r>
            <a:r>
              <a:rPr lang="hu-HU" dirty="0" smtClean="0"/>
              <a:t>cégeljárás </a:t>
            </a:r>
            <a:r>
              <a:rPr lang="hu-HU" dirty="0"/>
              <a:t>elektronikus úton </a:t>
            </a:r>
            <a:r>
              <a:rPr lang="hu-HU" dirty="0" smtClean="0"/>
              <a:t>zajlik.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6785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Minden társasági forma esetében megegyező előzetes döntési feladatok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47500" lnSpcReduction="20000"/>
          </a:bodyPr>
          <a:lstStyle/>
          <a:p>
            <a:r>
              <a:rPr lang="hu-HU" sz="3600" b="1" dirty="0" smtClean="0"/>
              <a:t>Döntés a társaság nevéről – nehéz feladat!</a:t>
            </a:r>
          </a:p>
          <a:p>
            <a:pPr>
              <a:buFontTx/>
              <a:buChar char="-"/>
            </a:pPr>
            <a:r>
              <a:rPr lang="hu-HU" dirty="0" smtClean="0"/>
              <a:t>A </a:t>
            </a:r>
            <a:r>
              <a:rPr lang="hu-HU" dirty="0"/>
              <a:t>cégnév minimum egy vezérszóból és a cégforma megjelöléséből áll. A vezérszó elősegíti a cég azonosítását, illetve más, azonos vagy hasonló tevékenységű cégtől való megkülönböztetését. A vezérszó a cégnévben az első helyen áll. A vezérszó idegen nyelvű kifejezés, rövidítés és mozaik szó is lehet, amelyet latin betűkkel kell feltüntetni. A cégnévben a vezérszón kívül csak magyar szavak szerepelhetnek, a magyar helyesírás szabályainak megfelelően</a:t>
            </a:r>
            <a:r>
              <a:rPr lang="hu-HU" dirty="0" smtClean="0"/>
              <a:t>.</a:t>
            </a:r>
          </a:p>
          <a:p>
            <a:pPr>
              <a:buFontTx/>
              <a:buChar char="-"/>
            </a:pPr>
            <a:r>
              <a:rPr lang="hu-HU" dirty="0"/>
              <a:t>Ha azt szeretné, </a:t>
            </a:r>
            <a:r>
              <a:rPr lang="hu-HU" dirty="0" smtClean="0"/>
              <a:t>hogy cégnevét</a:t>
            </a:r>
            <a:r>
              <a:rPr lang="hu-HU" dirty="0"/>
              <a:t> </a:t>
            </a:r>
            <a:r>
              <a:rPr lang="hu-HU" dirty="0" smtClean="0"/>
              <a:t>más ne </a:t>
            </a:r>
            <a:r>
              <a:rPr lang="hu-HU" dirty="0"/>
              <a:t>használhassa, megoldás lehet </a:t>
            </a:r>
            <a:r>
              <a:rPr lang="hu-HU" dirty="0" smtClean="0"/>
              <a:t>cégnév </a:t>
            </a:r>
            <a:r>
              <a:rPr lang="hu-HU" dirty="0"/>
              <a:t>levédése</a:t>
            </a:r>
            <a:r>
              <a:rPr lang="hu-HU" dirty="0" smtClean="0"/>
              <a:t>. (védjegy) Természetesen ezt megelőzően le kell ellenőrizni, hogy MÁR nem védett-e a cégnévként bejegyeztetni kívánt elnevezés!</a:t>
            </a:r>
          </a:p>
          <a:p>
            <a:pPr>
              <a:buFontTx/>
              <a:buChar char="-"/>
            </a:pPr>
            <a:r>
              <a:rPr lang="hu-HU" dirty="0" smtClean="0"/>
              <a:t>További nehézség és megoldandó feladat a </a:t>
            </a:r>
            <a:r>
              <a:rPr lang="hu-HU" dirty="0" err="1" smtClean="0"/>
              <a:t>domain-név</a:t>
            </a:r>
            <a:r>
              <a:rPr lang="hu-HU" dirty="0" smtClean="0"/>
              <a:t> regisztrációt megelőző ellenőrzés, mert ütközés esetén védjegybitorlást is elkövethetünk!</a:t>
            </a:r>
          </a:p>
          <a:p>
            <a:pPr>
              <a:buFontTx/>
              <a:buChar char="-"/>
            </a:pPr>
            <a:r>
              <a:rPr lang="hu-HU" dirty="0"/>
              <a:t>A cégnév </a:t>
            </a:r>
            <a:r>
              <a:rPr lang="hu-HU" dirty="0"/>
              <a:t>a gazdasági társaság </a:t>
            </a:r>
            <a:r>
              <a:rPr lang="hu-HU" dirty="0" smtClean="0"/>
              <a:t>azonosítója ,</a:t>
            </a:r>
            <a:r>
              <a:rPr lang="hu-HU" dirty="0" smtClean="0"/>
              <a:t>a </a:t>
            </a:r>
            <a:r>
              <a:rPr lang="hu-HU" dirty="0" err="1"/>
              <a:t>domain</a:t>
            </a:r>
            <a:r>
              <a:rPr lang="hu-HU" dirty="0"/>
              <a:t> </a:t>
            </a:r>
            <a:r>
              <a:rPr lang="hu-HU" dirty="0" smtClean="0"/>
              <a:t>internetes azonosító. </a:t>
            </a:r>
            <a:r>
              <a:rPr lang="hu-HU" dirty="0" smtClean="0"/>
              <a:t>Cs</a:t>
            </a:r>
            <a:r>
              <a:rPr lang="hu-HU" dirty="0" smtClean="0"/>
              <a:t>ak </a:t>
            </a:r>
            <a:r>
              <a:rPr lang="hu-HU" dirty="0"/>
              <a:t>teljes egybeesés esetén </a:t>
            </a:r>
            <a:r>
              <a:rPr lang="hu-HU" dirty="0" smtClean="0"/>
              <a:t>adnak </a:t>
            </a:r>
            <a:r>
              <a:rPr lang="hu-HU" dirty="0"/>
              <a:t>„oltalmat”. </a:t>
            </a:r>
            <a:r>
              <a:rPr lang="hu-HU" dirty="0" smtClean="0"/>
              <a:t> A </a:t>
            </a:r>
            <a:r>
              <a:rPr lang="hu-HU" dirty="0"/>
              <a:t>védjegyoltalom </a:t>
            </a:r>
            <a:r>
              <a:rPr lang="hu-HU" dirty="0" smtClean="0"/>
              <a:t>mindent visz: a </a:t>
            </a:r>
            <a:r>
              <a:rPr lang="hu-HU" dirty="0"/>
              <a:t>hasonló, összetéveszthető nevek ellen is véd, </a:t>
            </a:r>
            <a:r>
              <a:rPr lang="hu-HU" dirty="0" smtClean="0"/>
              <a:t> </a:t>
            </a:r>
            <a:r>
              <a:rPr lang="hu-HU" dirty="0"/>
              <a:t>védjegy birtokában </a:t>
            </a:r>
            <a:r>
              <a:rPr lang="hu-HU" dirty="0" smtClean="0"/>
              <a:t>akár töröltethető  is egy </a:t>
            </a:r>
            <a:r>
              <a:rPr lang="hu-HU" dirty="0"/>
              <a:t>cégnév vagy </a:t>
            </a:r>
            <a:r>
              <a:rPr lang="hu-HU" dirty="0" err="1"/>
              <a:t>domain</a:t>
            </a:r>
            <a:r>
              <a:rPr lang="hu-HU" dirty="0"/>
              <a:t>. </a:t>
            </a:r>
            <a:endParaRPr lang="hu-HU" dirty="0" smtClean="0"/>
          </a:p>
          <a:p>
            <a:r>
              <a:rPr lang="hu-HU" dirty="0"/>
              <a:t>Attól, hogy a </a:t>
            </a:r>
            <a:r>
              <a:rPr lang="hu-HU" dirty="0" err="1"/>
              <a:t>domaint</a:t>
            </a:r>
            <a:r>
              <a:rPr lang="hu-HU" dirty="0"/>
              <a:t> regisztráltuk, a név nem lesz jogi szempontból védett. Ha gazdasági tevékenység körében használjuk, lehet belőle kereskedelmi név, de a legbiztosabb levédeni védjegyként</a:t>
            </a:r>
            <a:r>
              <a:rPr lang="hu-HU" dirty="0" smtClean="0"/>
              <a:t>.</a:t>
            </a: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9511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Minden társasági forma esetében megegyező előzetes döntési feladatok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b="1" dirty="0" smtClean="0"/>
              <a:t>Döntés a társaság székhelyéről, telephelyről, fióktelepről</a:t>
            </a:r>
          </a:p>
          <a:p>
            <a:pPr>
              <a:buFontTx/>
              <a:buChar char="-"/>
            </a:pPr>
            <a:r>
              <a:rPr lang="hu-HU" dirty="0" smtClean="0"/>
              <a:t>A </a:t>
            </a:r>
            <a:r>
              <a:rPr lang="hu-HU" dirty="0"/>
              <a:t>cég </a:t>
            </a:r>
            <a:r>
              <a:rPr lang="hu-HU" u="sng" dirty="0"/>
              <a:t>székhelye </a:t>
            </a:r>
            <a:r>
              <a:rPr lang="hu-HU" dirty="0"/>
              <a:t>a cég bejegyzett </a:t>
            </a:r>
            <a:r>
              <a:rPr lang="hu-HU" dirty="0" smtClean="0"/>
              <a:t>irodája, a </a:t>
            </a:r>
            <a:r>
              <a:rPr lang="hu-HU" dirty="0"/>
              <a:t>cég levelezési címe, az a hely, ahol a cég üzleti és hivatalos iratainak </a:t>
            </a:r>
            <a:r>
              <a:rPr lang="hu-HU" dirty="0" smtClean="0"/>
              <a:t>átvétele, </a:t>
            </a:r>
            <a:r>
              <a:rPr lang="hu-HU" dirty="0"/>
              <a:t>őrzése, rendelkezésre </a:t>
            </a:r>
            <a:r>
              <a:rPr lang="hu-HU" dirty="0" smtClean="0"/>
              <a:t>tartása (adó,- tb-ellenőrzés) történik</a:t>
            </a:r>
            <a:r>
              <a:rPr lang="hu-HU" dirty="0"/>
              <a:t>. A cégnek a székhelyét cégtáblával kell megjelölnie. </a:t>
            </a: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A </a:t>
            </a:r>
            <a:r>
              <a:rPr lang="hu-HU" dirty="0"/>
              <a:t>cég </a:t>
            </a:r>
            <a:r>
              <a:rPr lang="hu-HU" u="sng" dirty="0"/>
              <a:t>telephelye</a:t>
            </a:r>
            <a:r>
              <a:rPr lang="hu-HU" dirty="0"/>
              <a:t> a tevékenység gyakorlásának </a:t>
            </a:r>
            <a:r>
              <a:rPr lang="hu-HU" dirty="0" smtClean="0"/>
              <a:t>olyan </a:t>
            </a:r>
            <a:r>
              <a:rPr lang="hu-HU" dirty="0"/>
              <a:t>tartós, önállósult üzleti (üzemi) letelepedéssel járó helye, amely a cég székhelyétől </a:t>
            </a:r>
            <a:r>
              <a:rPr lang="hu-HU" dirty="0" smtClean="0"/>
              <a:t>eltérő helyen (de </a:t>
            </a:r>
            <a:r>
              <a:rPr lang="hu-HU" dirty="0" err="1" smtClean="0"/>
              <a:t>u.azon</a:t>
            </a:r>
            <a:r>
              <a:rPr lang="hu-HU" dirty="0" smtClean="0"/>
              <a:t> településen) található </a:t>
            </a:r>
          </a:p>
          <a:p>
            <a:pPr>
              <a:buFontTx/>
              <a:buChar char="-"/>
            </a:pPr>
            <a:r>
              <a:rPr lang="hu-HU" dirty="0"/>
              <a:t>A</a:t>
            </a:r>
            <a:r>
              <a:rPr lang="hu-HU" dirty="0" smtClean="0"/>
              <a:t> </a:t>
            </a:r>
            <a:r>
              <a:rPr lang="hu-HU" dirty="0"/>
              <a:t>cég </a:t>
            </a:r>
            <a:r>
              <a:rPr lang="hu-HU" u="sng" dirty="0"/>
              <a:t>fióktelepe </a:t>
            </a:r>
            <a:r>
              <a:rPr lang="hu-HU" dirty="0"/>
              <a:t>pedig olyan telephely, amely más településen - magyar cég külföldön lévő fióktelepe esetén más országban - van, mint a cég székhelye. </a:t>
            </a:r>
            <a:endParaRPr lang="hu-HU" dirty="0" smtClean="0"/>
          </a:p>
          <a:p>
            <a:pPr marL="342900" lvl="1" indent="-342900">
              <a:buFontTx/>
              <a:buChar char="-"/>
            </a:pPr>
            <a:r>
              <a:rPr lang="hu-HU" dirty="0" smtClean="0"/>
              <a:t>Székhely, telephely </a:t>
            </a:r>
            <a:r>
              <a:rPr lang="hu-HU" dirty="0"/>
              <a:t>és </a:t>
            </a:r>
            <a:r>
              <a:rPr lang="hu-HU" dirty="0" smtClean="0"/>
              <a:t>fióktelep </a:t>
            </a:r>
            <a:r>
              <a:rPr lang="hu-HU" dirty="0"/>
              <a:t>olyan ingatlan lehet, amely a cég tulajdonát képezi, vagy amelynek használatára a cég jogosult. A használatra jogosultságot igazolni kell</a:t>
            </a:r>
            <a:r>
              <a:rPr lang="hu-HU" dirty="0" smtClean="0"/>
              <a:t>. </a:t>
            </a:r>
          </a:p>
          <a:p>
            <a:pPr marL="0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01693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1214</Words>
  <Application>Microsoft Office PowerPoint</Application>
  <PresentationFormat>Diavetítés a képernyőre (4:3 oldalarány)</PresentationFormat>
  <Paragraphs>158</Paragraphs>
  <Slides>18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19" baseType="lpstr">
      <vt:lpstr>Office-téma</vt:lpstr>
      <vt:lpstr>Vállalkozás alapítása I.</vt:lpstr>
      <vt:lpstr>Egyéni vállalkozás – egyéni cég</vt:lpstr>
      <vt:lpstr>Egyéni vállalkozás – egyéni cég</vt:lpstr>
      <vt:lpstr>Egyéni vállalkozás – egyéni cég</vt:lpstr>
      <vt:lpstr>Egyéni vállalkozás – egyéni cég</vt:lpstr>
      <vt:lpstr>Vállalkozás alapítása II.</vt:lpstr>
      <vt:lpstr>Általános</vt:lpstr>
      <vt:lpstr>Minden társasági forma esetében megegyező előzetes döntési feladatok</vt:lpstr>
      <vt:lpstr>Minden társasági forma esetében megegyező előzetes döntési feladatok</vt:lpstr>
      <vt:lpstr>Minden társasági forma esetében megegyező előzetes döntési feladatok</vt:lpstr>
      <vt:lpstr>Minden döntést meghozott, jöhet a társasági szerződés elkészítése</vt:lpstr>
      <vt:lpstr>Cégbejegyzési eljárás</vt:lpstr>
      <vt:lpstr>Cégbejegyzési eljárás</vt:lpstr>
      <vt:lpstr>Egyszerűsített cégeljárás</vt:lpstr>
      <vt:lpstr>További cégeljárások</vt:lpstr>
      <vt:lpstr>Cégeljáráshoz kapcsolódó költségek</vt:lpstr>
      <vt:lpstr>Cégeljáráshoz kapcsolódó költségek</vt:lpstr>
      <vt:lpstr>Cégeljáráshoz kapcsolódó költségek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2013-06-26T13:26:49Z</dcterms:created>
  <dcterms:modified xsi:type="dcterms:W3CDTF">2013-06-26T13:28:49Z</dcterms:modified>
  <cp:contentStatus>Végleges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